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353" r:id="rId3"/>
    <p:sldId id="354" r:id="rId4"/>
    <p:sldId id="345" r:id="rId5"/>
    <p:sldId id="355" r:id="rId6"/>
    <p:sldId id="356" r:id="rId7"/>
    <p:sldId id="357" r:id="rId8"/>
    <p:sldId id="359" r:id="rId9"/>
    <p:sldId id="358" r:id="rId10"/>
    <p:sldId id="347" r:id="rId11"/>
    <p:sldId id="360" r:id="rId12"/>
    <p:sldId id="350" r:id="rId13"/>
    <p:sldId id="351" r:id="rId14"/>
    <p:sldId id="348" r:id="rId15"/>
  </p:sldIdLst>
  <p:sldSz cx="10693400" cy="7556500"/>
  <p:notesSz cx="10693400" cy="7556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881A"/>
    <a:srgbClr val="2326C0"/>
    <a:srgbClr val="35A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41"/>
    <p:restoredTop sz="95588"/>
  </p:normalViewPr>
  <p:slideViewPr>
    <p:cSldViewPr>
      <p:cViewPr>
        <p:scale>
          <a:sx n="97" d="100"/>
          <a:sy n="97" d="100"/>
        </p:scale>
        <p:origin x="608" y="1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057900" y="0"/>
            <a:ext cx="4632325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059E0-F40B-E848-952E-2BE152C41C61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41713" y="944563"/>
            <a:ext cx="3609975" cy="25511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69975" y="3636963"/>
            <a:ext cx="8553450" cy="29749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177088"/>
            <a:ext cx="4633913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057900" y="7177088"/>
            <a:ext cx="4632325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FEE83C-3BFC-324D-A45D-A12B8D85B6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11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FEE83C-3BFC-324D-A45D-A12B8D85B6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14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2515"/>
            <a:ext cx="9089390" cy="158686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1640"/>
            <a:ext cx="7485380" cy="188912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C77EB-B429-624C-9A95-34FDDE3050E7}" type="datetime1">
              <a:rPr lang="en-US" smtClean="0"/>
              <a:t>4/15/20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245" y="1967974"/>
            <a:ext cx="9170908" cy="4869198"/>
          </a:xfrm>
        </p:spPr>
        <p:txBody>
          <a:bodyPr lIns="0" tIns="0" rIns="0" bIns="0"/>
          <a:lstStyle/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8374F-30AA-8942-A351-47F07E510046}" type="datetime1">
              <a:rPr lang="en-US" smtClean="0"/>
              <a:t>4/15/20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411711" y="1960880"/>
            <a:ext cx="3024137" cy="4170044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F02D0-2AC0-7A4A-96D7-2F97CF80CD5D}" type="datetime1">
              <a:rPr lang="en-US" smtClean="0"/>
              <a:t>4/15/20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E352F-7C4B-4545-B135-D4CC657A2B70}" type="datetime1">
              <a:rPr lang="en-US" smtClean="0"/>
              <a:t>4/15/20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786D9-10EF-EF45-B2BB-9C3BEF618B49}" type="datetime1">
              <a:rPr lang="en-US" smtClean="0"/>
              <a:t>4/15/20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2910" y="719328"/>
            <a:ext cx="9167579" cy="1156768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245" y="2314910"/>
            <a:ext cx="9170908" cy="3029476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27545"/>
            <a:ext cx="3421888" cy="37782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9FEB3-BE4C-1E41-90E2-2DC979B0C426}" type="datetime1">
              <a:rPr lang="en-US" smtClean="0"/>
              <a:t>4/15/20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sprima.org/demo/parse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019295" y="2056892"/>
            <a:ext cx="8442205" cy="86169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algn="ctr">
              <a:lnSpc>
                <a:spcPts val="6780"/>
              </a:lnSpc>
            </a:pPr>
            <a:r>
              <a:rPr lang="en-US" sz="5700" b="1" spc="-30" dirty="0">
                <a:latin typeface="Arial"/>
                <a:cs typeface="Arial"/>
              </a:rPr>
              <a:t>Complexity Analysis</a:t>
            </a:r>
          </a:p>
          <a:p>
            <a:pPr marL="12700" algn="ctr">
              <a:lnSpc>
                <a:spcPts val="6780"/>
              </a:lnSpc>
            </a:pPr>
            <a:r>
              <a:rPr lang="en-US" sz="5700" b="1" spc="-30" dirty="0">
                <a:latin typeface="Arial"/>
                <a:cs typeface="Arial"/>
              </a:rPr>
              <a:t>&amp; Travis-CI 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878A1-EBF3-694D-9129-06CA99F5588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7A3C3-8982-1A44-826E-B985ECBB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Esprima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2A48A-40D2-5640-BBD1-476B9BEA6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245" y="1416050"/>
            <a:ext cx="2832855" cy="5421122"/>
          </a:xfrm>
        </p:spPr>
        <p:txBody>
          <a:bodyPr/>
          <a:lstStyle/>
          <a:p>
            <a:r>
              <a:rPr lang="en-US" sz="2000" i="1" dirty="0" err="1"/>
              <a:t>Esprima</a:t>
            </a:r>
            <a:r>
              <a:rPr lang="en-US" sz="2000" dirty="0"/>
              <a:t> is a tool to perform lexical and syntactical analysis of JavaScript programs.</a:t>
            </a:r>
          </a:p>
          <a:p>
            <a:endParaRPr lang="en-US" sz="2000" dirty="0"/>
          </a:p>
          <a:p>
            <a:pPr lvl="1"/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6EBFC1-7434-9A45-AA77-CA9F5C04F9A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3B089D-B528-5640-A269-7979D278FF1E}"/>
              </a:ext>
            </a:extLst>
          </p:cNvPr>
          <p:cNvSpPr txBox="1"/>
          <p:nvPr/>
        </p:nvSpPr>
        <p:spPr>
          <a:xfrm>
            <a:off x="616098" y="3321050"/>
            <a:ext cx="1606402" cy="160043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function foo(x) {</a:t>
            </a:r>
          </a:p>
          <a:p>
            <a:r>
              <a:rPr lang="en-US" sz="1400" dirty="0"/>
              <a:t>    if (x &gt; 10) {</a:t>
            </a:r>
          </a:p>
          <a:p>
            <a:r>
              <a:rPr lang="en-US" sz="1400" dirty="0"/>
              <a:t>        var a = 2;</a:t>
            </a:r>
          </a:p>
          <a:p>
            <a:r>
              <a:rPr lang="en-US" sz="1400" dirty="0"/>
              <a:t>        return a * x;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return x + 10;       </a:t>
            </a:r>
          </a:p>
          <a:p>
            <a:r>
              <a:rPr lang="en-US" sz="1400" dirty="0"/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8DC1C0-C7C0-0D44-B8E5-DAD5DB867063}"/>
              </a:ext>
            </a:extLst>
          </p:cNvPr>
          <p:cNvSpPr txBox="1"/>
          <p:nvPr/>
        </p:nvSpPr>
        <p:spPr>
          <a:xfrm>
            <a:off x="5118100" y="28638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8077B24-0B49-6540-A229-DE452AD68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263" y="383979"/>
            <a:ext cx="6956078" cy="6837171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4098C9BE-928B-FD48-BAB1-518A9207A31A}"/>
              </a:ext>
            </a:extLst>
          </p:cNvPr>
          <p:cNvSpPr/>
          <p:nvPr/>
        </p:nvSpPr>
        <p:spPr>
          <a:xfrm>
            <a:off x="2527300" y="4006850"/>
            <a:ext cx="762000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88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3DBE4-1220-6F41-A8B9-CD919FAF5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E5158-7DB6-7249-A38D-8ACE12B7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245" y="1967974"/>
            <a:ext cx="9760379" cy="4869198"/>
          </a:xfrm>
        </p:spPr>
        <p:txBody>
          <a:bodyPr/>
          <a:lstStyle/>
          <a:p>
            <a:r>
              <a:rPr lang="en-US" sz="2000" dirty="0">
                <a:hlinkClick r:id="rId2"/>
              </a:rPr>
              <a:t>https://esprima.org/demo/parse.html</a:t>
            </a:r>
            <a:endParaRPr lang="en-US" sz="2000" dirty="0"/>
          </a:p>
          <a:p>
            <a:r>
              <a:rPr lang="en-US" sz="2000" dirty="0"/>
              <a:t>Check the syntax tree representation for the simple line of code (The “Tree” view is broken):</a:t>
            </a:r>
          </a:p>
          <a:p>
            <a:pPr marL="457200" lvl="1" indent="0">
              <a:buNone/>
            </a:pPr>
            <a:r>
              <a:rPr lang="en-US" sz="1800" dirty="0"/>
              <a:t>	</a:t>
            </a:r>
            <a:r>
              <a:rPr lang="en-US" sz="1600" dirty="0"/>
              <a:t>var answer = 6 * 7;</a:t>
            </a:r>
            <a:endParaRPr lang="en-US" sz="2000" dirty="0"/>
          </a:p>
          <a:p>
            <a:r>
              <a:rPr lang="en-US" sz="2000" dirty="0"/>
              <a:t>Check the syntax tree for the following program</a:t>
            </a:r>
          </a:p>
          <a:p>
            <a:pPr marL="914400" lvl="2" indent="0">
              <a:buNone/>
            </a:pPr>
            <a:r>
              <a:rPr lang="en-US" sz="1600" dirty="0"/>
              <a:t>function main()</a:t>
            </a:r>
          </a:p>
          <a:p>
            <a:pPr marL="914400" lvl="2" indent="0">
              <a:buNone/>
            </a:pPr>
            <a:r>
              <a:rPr lang="en-US" sz="1600" dirty="0"/>
              <a:t>{</a:t>
            </a:r>
          </a:p>
          <a:p>
            <a:pPr marL="914400" lvl="2" indent="0">
              <a:buNone/>
            </a:pPr>
            <a:r>
              <a:rPr lang="en-US" sz="1600" dirty="0"/>
              <a:t>  var x = "hello world";</a:t>
            </a:r>
          </a:p>
          <a:p>
            <a:pPr marL="914400" lvl="2" indent="0">
              <a:buNone/>
            </a:pPr>
            <a:r>
              <a:rPr lang="en-US" sz="1600" dirty="0"/>
              <a:t>  return x;</a:t>
            </a:r>
          </a:p>
          <a:p>
            <a:pPr marL="914400" lvl="2" indent="0">
              <a:buNone/>
            </a:pPr>
            <a:r>
              <a:rPr lang="en-US" sz="1600" dirty="0"/>
              <a:t>}</a:t>
            </a:r>
          </a:p>
          <a:p>
            <a:r>
              <a:rPr lang="en-US" sz="2000" dirty="0"/>
              <a:t>Try to add a few arguments to the above function, as an if-statement, see how the AST changes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CDB38-4C39-3F45-8453-1EE29DA0029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A7E217-C0BF-214C-8E08-9FA4E080E4AB}"/>
              </a:ext>
            </a:extLst>
          </p:cNvPr>
          <p:cNvSpPr txBox="1"/>
          <p:nvPr/>
        </p:nvSpPr>
        <p:spPr>
          <a:xfrm>
            <a:off x="2819058" y="5302250"/>
            <a:ext cx="2822376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function main(argu1, argu2)</a:t>
            </a:r>
          </a:p>
          <a:p>
            <a:r>
              <a:rPr lang="en-US" sz="1600" dirty="0"/>
              <a:t>{</a:t>
            </a:r>
          </a:p>
          <a:p>
            <a:r>
              <a:rPr lang="en-US" sz="1600" dirty="0"/>
              <a:t>   if( (argu1 &gt; 0) &amp;&amp; (argu2 &gt; 0) )</a:t>
            </a:r>
          </a:p>
          <a:p>
            <a:r>
              <a:rPr lang="en-US" sz="1600" dirty="0"/>
              <a:t>   {</a:t>
            </a:r>
          </a:p>
          <a:p>
            <a:r>
              <a:rPr lang="en-US" sz="1600" dirty="0"/>
              <a:t>      return true;</a:t>
            </a:r>
          </a:p>
          <a:p>
            <a:r>
              <a:rPr lang="en-US" sz="1600" dirty="0"/>
              <a:t>   }</a:t>
            </a:r>
          </a:p>
          <a:p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45327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9BB7-C3F9-9645-8735-374EA5E48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activities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CFA23-EF10-2E41-A087-1BB88FA7F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245" y="1492250"/>
            <a:ext cx="9170908" cy="5344922"/>
          </a:xfrm>
        </p:spPr>
        <p:txBody>
          <a:bodyPr/>
          <a:lstStyle/>
          <a:p>
            <a:r>
              <a:rPr lang="en-US" sz="2000" dirty="0"/>
              <a:t>Part I: Set up: Follow instructions.</a:t>
            </a:r>
            <a:endParaRPr lang="en-US" sz="1600" dirty="0"/>
          </a:p>
          <a:p>
            <a:r>
              <a:rPr lang="en-US" sz="2000" dirty="0"/>
              <a:t>Part II: Complexity Analysis with </a:t>
            </a:r>
            <a:r>
              <a:rPr lang="en-US" sz="2000" dirty="0" err="1"/>
              <a:t>Esprima</a:t>
            </a:r>
            <a:r>
              <a:rPr lang="en-US" sz="2000" dirty="0"/>
              <a:t> (</a:t>
            </a:r>
            <a:r>
              <a:rPr lang="en-US" sz="2000" dirty="0" err="1"/>
              <a:t>analysis.js</a:t>
            </a:r>
            <a:r>
              <a:rPr lang="en-US" sz="2000" dirty="0"/>
              <a:t>)</a:t>
            </a:r>
          </a:p>
          <a:p>
            <a:pPr lvl="1"/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67579-76FF-FB4F-ACD8-B5A7C3FAAEE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7687818" y="7027545"/>
            <a:ext cx="2459482" cy="377825"/>
          </a:xfrm>
        </p:spPr>
        <p:txBody>
          <a:bodyPr/>
          <a:lstStyle/>
          <a:p>
            <a:fld id="{B6F15528-21DE-4FAA-801E-634DDDAF4B2B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C268C9-3519-1E4A-A8F7-8EF17FEDB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3168650"/>
            <a:ext cx="2235200" cy="30226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BB1A389-39E7-1F4E-9818-1B1F3914989D}"/>
              </a:ext>
            </a:extLst>
          </p:cNvPr>
          <p:cNvGrpSpPr/>
          <p:nvPr/>
        </p:nvGrpSpPr>
        <p:grpSpPr>
          <a:xfrm>
            <a:off x="3517900" y="2538253"/>
            <a:ext cx="3313945" cy="4797107"/>
            <a:chOff x="3746500" y="2538253"/>
            <a:chExt cx="3313945" cy="4797107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8" name="Line Callout 2 (Border and Accent Bar) 7">
              <a:extLst>
                <a:ext uri="{FF2B5EF4-FFF2-40B4-BE49-F238E27FC236}">
                  <a16:creationId xmlns:a16="http://schemas.microsoft.com/office/drawing/2014/main" id="{DEBEF454-FC59-0142-A957-E876D9C5250C}"/>
                </a:ext>
              </a:extLst>
            </p:cNvPr>
            <p:cNvSpPr/>
            <p:nvPr/>
          </p:nvSpPr>
          <p:spPr>
            <a:xfrm>
              <a:off x="3746500" y="2538253"/>
              <a:ext cx="3313945" cy="4797107"/>
            </a:xfrm>
            <a:prstGeom prst="accent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36530"/>
                <a:gd name="adj6" fmla="val -49067"/>
              </a:avLst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46D3CAD-AA53-5F44-9FA5-81D882A3B2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5822" y="2657157"/>
              <a:ext cx="3035300" cy="4559300"/>
            </a:xfrm>
            <a:prstGeom prst="rect">
              <a:avLst/>
            </a:prstGeom>
            <a:grpFill/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FAEE7A-E548-7A46-B602-E421F76661C8}"/>
              </a:ext>
            </a:extLst>
          </p:cNvPr>
          <p:cNvGrpSpPr/>
          <p:nvPr/>
        </p:nvGrpSpPr>
        <p:grpSpPr>
          <a:xfrm>
            <a:off x="7531054" y="4387851"/>
            <a:ext cx="2921046" cy="2667000"/>
            <a:chOff x="7531054" y="4387851"/>
            <a:chExt cx="2921046" cy="2667000"/>
          </a:xfrm>
        </p:grpSpPr>
        <p:sp>
          <p:nvSpPr>
            <p:cNvPr id="10" name="Line Callout 2 (Border and Accent Bar) 9">
              <a:extLst>
                <a:ext uri="{FF2B5EF4-FFF2-40B4-BE49-F238E27FC236}">
                  <a16:creationId xmlns:a16="http://schemas.microsoft.com/office/drawing/2014/main" id="{1F743C78-1AC5-4E49-974D-8DDD15875809}"/>
                </a:ext>
              </a:extLst>
            </p:cNvPr>
            <p:cNvSpPr/>
            <p:nvPr/>
          </p:nvSpPr>
          <p:spPr>
            <a:xfrm>
              <a:off x="7531054" y="4387851"/>
              <a:ext cx="2921046" cy="2667000"/>
            </a:xfrm>
            <a:prstGeom prst="accent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42019"/>
                <a:gd name="adj6" fmla="val -85656"/>
              </a:avLst>
            </a:prstGeom>
            <a:solidFill>
              <a:schemeClr val="accent5">
                <a:lumMod val="75000"/>
                <a:alpha val="2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FDEC157-9547-2948-9E67-76CA9D0BF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19247" y="4652481"/>
              <a:ext cx="2768600" cy="2133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5830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471B6-14E6-AB40-9AD5-398A2F60B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Patterns: Review and 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A96E6-16FB-004B-A2C2-75C00BAFF1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Builder Pattern</a:t>
            </a:r>
          </a:p>
          <a:p>
            <a:pPr lvl="1"/>
            <a:r>
              <a:rPr lang="en-US" sz="2000" dirty="0"/>
              <a:t>A builder is an object able to construct, assemble other objects</a:t>
            </a:r>
          </a:p>
          <a:p>
            <a:pPr lvl="2"/>
            <a:r>
              <a:rPr lang="en-US" sz="1800" dirty="0"/>
              <a:t>Intent: to separate the construction of a complex object from its representation</a:t>
            </a:r>
          </a:p>
          <a:p>
            <a:pPr lvl="1"/>
            <a:r>
              <a:rPr lang="en-US" sz="2000" dirty="0"/>
              <a:t>In this lab, </a:t>
            </a:r>
            <a:r>
              <a:rPr lang="en-US" sz="2000" dirty="0" err="1"/>
              <a:t>analysis.js</a:t>
            </a:r>
            <a:r>
              <a:rPr lang="en-US" sz="2000" dirty="0"/>
              <a:t> uses two concrete builders:</a:t>
            </a:r>
          </a:p>
          <a:p>
            <a:pPr lvl="2"/>
            <a:r>
              <a:rPr lang="en-US" sz="1800" dirty="0" err="1"/>
              <a:t>FileBuilder</a:t>
            </a:r>
            <a:r>
              <a:rPr lang="en-US" sz="1800" dirty="0"/>
              <a:t>, </a:t>
            </a:r>
            <a:r>
              <a:rPr lang="en-US" sz="1800" dirty="0" err="1"/>
              <a:t>FunctionBuilder</a:t>
            </a:r>
            <a:endParaRPr lang="en-US" sz="1800" dirty="0"/>
          </a:p>
          <a:p>
            <a:pPr lvl="2"/>
            <a:r>
              <a:rPr lang="en-US" sz="1800" dirty="0"/>
              <a:t>Provide a flexible solution to creation file and function objects while parsing AST trees</a:t>
            </a:r>
          </a:p>
          <a:p>
            <a:r>
              <a:rPr lang="en-US" sz="2400" dirty="0"/>
              <a:t>Visitor Pattern</a:t>
            </a:r>
          </a:p>
          <a:p>
            <a:pPr lvl="1"/>
            <a:r>
              <a:rPr lang="en-US" sz="2000" dirty="0"/>
              <a:t>Defines a new operation or a set of operations on an object or a set of objects without changing the objects themselves. </a:t>
            </a:r>
          </a:p>
          <a:p>
            <a:pPr lvl="2"/>
            <a:r>
              <a:rPr lang="en-US" sz="1600" dirty="0"/>
              <a:t>The new logic is implemented in a separate object defined as </a:t>
            </a:r>
            <a:r>
              <a:rPr lang="en-US" sz="1600" b="1" dirty="0"/>
              <a:t>visitor</a:t>
            </a:r>
            <a:r>
              <a:rPr lang="en-US" sz="1600" dirty="0"/>
              <a:t>.</a:t>
            </a:r>
          </a:p>
          <a:p>
            <a:pPr lvl="1"/>
            <a:r>
              <a:rPr lang="en-US" sz="2000" dirty="0"/>
              <a:t>In this lab, </a:t>
            </a:r>
            <a:r>
              <a:rPr lang="en-US" sz="2000" dirty="0" err="1"/>
              <a:t>traverseWithParents</a:t>
            </a:r>
            <a:r>
              <a:rPr lang="en-US" sz="2000" dirty="0"/>
              <a:t>() function takes a visitor as a parameter</a:t>
            </a:r>
          </a:p>
          <a:p>
            <a:pPr lvl="2"/>
            <a:r>
              <a:rPr lang="en-US" sz="1600" dirty="0"/>
              <a:t>When </a:t>
            </a:r>
            <a:r>
              <a:rPr lang="en-US" sz="1600" dirty="0" err="1"/>
              <a:t>traverseWithParents</a:t>
            </a:r>
            <a:r>
              <a:rPr lang="en-US" sz="1600" dirty="0"/>
              <a:t>() is called inside complexity(), we get to define/modify the visitor callback function, in order to calculate our code metrics.  </a:t>
            </a:r>
            <a:endParaRPr lang="en-US" sz="1200" dirty="0"/>
          </a:p>
          <a:p>
            <a:pPr marL="457200" lvl="1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6654CB-AC2A-A84E-B627-5DBAF14C4D1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643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1BFB1-E486-A146-98D2-0BB409EC9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Hints: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8B81BB-9476-CF4E-9E93-7E5513D6D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245" y="1797050"/>
            <a:ext cx="9170908" cy="4869198"/>
          </a:xfrm>
        </p:spPr>
        <p:txBody>
          <a:bodyPr/>
          <a:lstStyle/>
          <a:p>
            <a:r>
              <a:rPr lang="en-US" sz="2000" dirty="0"/>
              <a:t>Simple calculation:</a:t>
            </a:r>
          </a:p>
          <a:p>
            <a:pPr lvl="1"/>
            <a:r>
              <a:rPr lang="en-US" sz="1800" dirty="0"/>
              <a:t>a) </a:t>
            </a:r>
            <a:r>
              <a:rPr lang="en-US" sz="1800" dirty="0" err="1"/>
              <a:t>ParameterCount</a:t>
            </a:r>
            <a:r>
              <a:rPr lang="en-US" sz="1800" dirty="0"/>
              <a:t>: The number of parameters for functions </a:t>
            </a:r>
            <a:endParaRPr lang="en-US" sz="1400" dirty="0"/>
          </a:p>
          <a:p>
            <a:pPr lvl="2"/>
            <a:r>
              <a:rPr lang="en-US" sz="1400" dirty="0"/>
              <a:t>Note that every </a:t>
            </a:r>
            <a:r>
              <a:rPr lang="en-US" sz="1400" dirty="0" err="1"/>
              <a:t>FunctionDeclaration</a:t>
            </a:r>
            <a:r>
              <a:rPr lang="en-US" sz="1400" dirty="0"/>
              <a:t> object should have a key of “params”, whose value is an array;</a:t>
            </a:r>
          </a:p>
          <a:p>
            <a:pPr lvl="2"/>
            <a:r>
              <a:rPr lang="en-US" sz="1400" dirty="0"/>
              <a:t>Code to calculate the value of the “</a:t>
            </a:r>
            <a:r>
              <a:rPr lang="en-US" sz="1400" dirty="0" err="1"/>
              <a:t>ParameterCount</a:t>
            </a:r>
            <a:r>
              <a:rPr lang="en-US" sz="1400" dirty="0"/>
              <a:t>” field for a function instance;</a:t>
            </a:r>
          </a:p>
          <a:p>
            <a:pPr lvl="1"/>
            <a:r>
              <a:rPr lang="en-US" sz="1800" dirty="0"/>
              <a:t>b) String Usage: How many string literals are used in file? </a:t>
            </a:r>
          </a:p>
          <a:p>
            <a:pPr lvl="2"/>
            <a:r>
              <a:rPr lang="en-US" sz="1400" dirty="0"/>
              <a:t>In </a:t>
            </a:r>
            <a:r>
              <a:rPr lang="en-US" sz="1400" dirty="0" err="1"/>
              <a:t>Esprima</a:t>
            </a:r>
            <a:r>
              <a:rPr lang="en-US" sz="1400" dirty="0"/>
              <a:t> syntax tree, a string literal corresponds to an object whose type is 'Literal’</a:t>
            </a:r>
          </a:p>
          <a:p>
            <a:pPr lvl="2"/>
            <a:r>
              <a:rPr lang="en-US" sz="1400" dirty="0"/>
              <a:t>Code to maintain the value of the “Strings” field for a file instance, while visiting the AST tree;</a:t>
            </a:r>
          </a:p>
          <a:p>
            <a:r>
              <a:rPr lang="en-US" sz="2000" dirty="0"/>
              <a:t>Using multiple visitor:</a:t>
            </a:r>
          </a:p>
          <a:p>
            <a:pPr lvl="1"/>
            <a:r>
              <a:rPr lang="en-US" sz="1600" dirty="0"/>
              <a:t>a) </a:t>
            </a:r>
            <a:r>
              <a:rPr lang="en-US" sz="1600" dirty="0" err="1"/>
              <a:t>SimpleCyclomaticComplexity</a:t>
            </a:r>
            <a:r>
              <a:rPr lang="en-US" sz="1600" dirty="0"/>
              <a:t>: The number of if statements/loops + 1. 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2"/>
            <a:r>
              <a:rPr lang="en-US" sz="1400" dirty="0"/>
              <a:t>Code to calculate simple CC number while visiting the AST subtree rooted at a function declaration node</a:t>
            </a:r>
          </a:p>
          <a:p>
            <a:pPr lvl="1"/>
            <a:r>
              <a:rPr lang="en-US" sz="1600" dirty="0"/>
              <a:t>b) </a:t>
            </a:r>
            <a:r>
              <a:rPr lang="en-US" sz="1600" dirty="0" err="1"/>
              <a:t>MaxConditions</a:t>
            </a:r>
            <a:r>
              <a:rPr lang="en-US" sz="1600" dirty="0"/>
              <a:t>: The max number of condition predicates (expressions separated by ||, &amp;&amp;) in an if statement.</a:t>
            </a:r>
          </a:p>
          <a:p>
            <a:pPr lvl="2"/>
            <a:r>
              <a:rPr lang="en-US" sz="1200" dirty="0"/>
              <a:t>In </a:t>
            </a:r>
            <a:r>
              <a:rPr lang="en-US" sz="1200" dirty="0" err="1"/>
              <a:t>esprima</a:t>
            </a:r>
            <a:r>
              <a:rPr lang="en-US" sz="1200" dirty="0"/>
              <a:t> generated AST, condition predicates: (</a:t>
            </a:r>
            <a:r>
              <a:rPr lang="en-US" sz="1200" dirty="0" err="1"/>
              <a:t>node.type</a:t>
            </a:r>
            <a:r>
              <a:rPr lang="en-US" sz="1200" dirty="0"/>
              <a:t> === "</a:t>
            </a:r>
            <a:r>
              <a:rPr lang="en-US" sz="1200" dirty="0" err="1"/>
              <a:t>LogicalExpression</a:t>
            </a:r>
            <a:r>
              <a:rPr lang="en-US" sz="1200" dirty="0"/>
              <a:t>") &amp;&amp; ((</a:t>
            </a:r>
            <a:r>
              <a:rPr lang="en-US" sz="1200" dirty="0" err="1"/>
              <a:t>node.operator</a:t>
            </a:r>
            <a:r>
              <a:rPr lang="en-US" sz="1200" dirty="0"/>
              <a:t> === "&amp;&amp;") || (</a:t>
            </a:r>
            <a:r>
              <a:rPr lang="en-US" sz="1200" dirty="0" err="1"/>
              <a:t>node.operator</a:t>
            </a:r>
            <a:r>
              <a:rPr lang="en-US" sz="1200" dirty="0"/>
              <a:t> === "||"))</a:t>
            </a:r>
          </a:p>
          <a:p>
            <a:pPr lvl="2"/>
            <a:r>
              <a:rPr lang="en-US" sz="1200" dirty="0"/>
              <a:t>Hint: there might be multiple statements in a function, so you will need to maintain an array in order to pick the </a:t>
            </a:r>
            <a:r>
              <a:rPr lang="en-US" sz="1200" dirty="0" err="1"/>
              <a:t>MaxConditions</a:t>
            </a:r>
            <a:r>
              <a:rPr lang="en-US" sz="1200" dirty="0"/>
              <a:t> at the end.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01383-5E80-1F45-86D5-EB1ADB5FC3B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3F7F9A-326E-5F4E-B02E-506EC6417714}"/>
              </a:ext>
            </a:extLst>
          </p:cNvPr>
          <p:cNvSpPr/>
          <p:nvPr/>
        </p:nvSpPr>
        <p:spPr>
          <a:xfrm>
            <a:off x="7948930" y="489798"/>
            <a:ext cx="2209800" cy="161582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100" dirty="0"/>
              <a:t>interface </a:t>
            </a:r>
            <a:r>
              <a:rPr lang="en-US" sz="1100" dirty="0" err="1"/>
              <a:t>FunctionExpression</a:t>
            </a:r>
            <a:r>
              <a:rPr lang="en-US" sz="1100" dirty="0"/>
              <a:t> {</a:t>
            </a:r>
          </a:p>
          <a:p>
            <a:r>
              <a:rPr lang="en-US" sz="1100" dirty="0"/>
              <a:t>  type: '</a:t>
            </a:r>
            <a:r>
              <a:rPr lang="en-US" sz="1100" dirty="0" err="1"/>
              <a:t>FunctionExpression</a:t>
            </a:r>
            <a:r>
              <a:rPr lang="en-US" sz="1100" dirty="0"/>
              <a:t>';</a:t>
            </a:r>
          </a:p>
          <a:p>
            <a:r>
              <a:rPr lang="en-US" sz="1100" dirty="0"/>
              <a:t>  id: Identifier | null;</a:t>
            </a:r>
          </a:p>
          <a:p>
            <a:r>
              <a:rPr lang="en-US" sz="1100" dirty="0"/>
              <a:t>  params: </a:t>
            </a:r>
            <a:r>
              <a:rPr lang="en-US" sz="1100" dirty="0" err="1"/>
              <a:t>FunctionParameter</a:t>
            </a:r>
            <a:r>
              <a:rPr lang="en-US" sz="1100" dirty="0"/>
              <a:t>[];</a:t>
            </a:r>
          </a:p>
          <a:p>
            <a:r>
              <a:rPr lang="en-US" sz="1100" dirty="0"/>
              <a:t>  body: </a:t>
            </a:r>
            <a:r>
              <a:rPr lang="en-US" sz="1100" dirty="0" err="1"/>
              <a:t>BlockStatement</a:t>
            </a:r>
            <a:r>
              <a:rPr lang="en-US" sz="1100" dirty="0"/>
              <a:t>;</a:t>
            </a:r>
          </a:p>
          <a:p>
            <a:r>
              <a:rPr lang="en-US" sz="1100" dirty="0"/>
              <a:t>  generator: </a:t>
            </a:r>
            <a:r>
              <a:rPr lang="en-US" sz="1100" dirty="0" err="1"/>
              <a:t>boolean</a:t>
            </a:r>
            <a:r>
              <a:rPr lang="en-US" sz="1100" dirty="0"/>
              <a:t>;</a:t>
            </a:r>
          </a:p>
          <a:p>
            <a:r>
              <a:rPr lang="en-US" sz="1100" dirty="0"/>
              <a:t>  async: </a:t>
            </a:r>
            <a:r>
              <a:rPr lang="en-US" sz="1100" dirty="0" err="1"/>
              <a:t>boolean</a:t>
            </a:r>
            <a:r>
              <a:rPr lang="en-US" sz="1100" dirty="0"/>
              <a:t>;</a:t>
            </a:r>
          </a:p>
          <a:p>
            <a:r>
              <a:rPr lang="en-US" sz="1100" dirty="0"/>
              <a:t>  expression: </a:t>
            </a:r>
            <a:r>
              <a:rPr lang="en-US" sz="1100" dirty="0" err="1"/>
              <a:t>boolean</a:t>
            </a:r>
            <a:r>
              <a:rPr lang="en-US" sz="1100" dirty="0"/>
              <a:t>;</a:t>
            </a:r>
          </a:p>
          <a:p>
            <a:r>
              <a:rPr lang="en-US" sz="1100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D9FA62-C74E-DC4A-9201-383328BAFAA3}"/>
              </a:ext>
            </a:extLst>
          </p:cNvPr>
          <p:cNvSpPr txBox="1"/>
          <p:nvPr/>
        </p:nvSpPr>
        <p:spPr>
          <a:xfrm>
            <a:off x="1689100" y="4471253"/>
            <a:ext cx="8356341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In </a:t>
            </a:r>
            <a:r>
              <a:rPr lang="en-US" sz="1200" dirty="0" err="1"/>
              <a:t>esprima</a:t>
            </a:r>
            <a:r>
              <a:rPr lang="en-US" sz="1200" dirty="0"/>
              <a:t>, type Statement = </a:t>
            </a:r>
            <a:r>
              <a:rPr lang="en-US" sz="1200" dirty="0" err="1"/>
              <a:t>BlockStatement</a:t>
            </a:r>
            <a:r>
              <a:rPr lang="en-US" sz="1200" dirty="0"/>
              <a:t> | </a:t>
            </a:r>
            <a:r>
              <a:rPr lang="en-US" sz="1200" dirty="0" err="1"/>
              <a:t>BreakStatement</a:t>
            </a:r>
            <a:r>
              <a:rPr lang="en-US" sz="1200" dirty="0"/>
              <a:t> | </a:t>
            </a:r>
            <a:r>
              <a:rPr lang="en-US" sz="1200" dirty="0" err="1"/>
              <a:t>ContinueStatement</a:t>
            </a:r>
            <a:r>
              <a:rPr lang="en-US" sz="1200" dirty="0"/>
              <a:t> | </a:t>
            </a:r>
            <a:r>
              <a:rPr lang="en-US" sz="1200" dirty="0" err="1"/>
              <a:t>DebuggerStatement</a:t>
            </a:r>
            <a:r>
              <a:rPr lang="en-US" sz="1200" dirty="0"/>
              <a:t> | </a:t>
            </a:r>
            <a:r>
              <a:rPr lang="en-US" sz="1200" dirty="0" err="1">
                <a:solidFill>
                  <a:srgbClr val="FF0000"/>
                </a:solidFill>
              </a:rPr>
              <a:t>DoWhileStatement</a:t>
            </a:r>
            <a:r>
              <a:rPr lang="en-US" sz="1200" dirty="0"/>
              <a:t> | </a:t>
            </a:r>
            <a:r>
              <a:rPr lang="en-US" sz="1200" dirty="0" err="1"/>
              <a:t>EmptyStatement</a:t>
            </a:r>
            <a:r>
              <a:rPr lang="en-US" sz="1200" dirty="0"/>
              <a:t> | </a:t>
            </a:r>
            <a:r>
              <a:rPr lang="en-US" sz="1200" dirty="0" err="1"/>
              <a:t>ExpressionStatement</a:t>
            </a:r>
            <a:r>
              <a:rPr lang="en-US" sz="1200" dirty="0"/>
              <a:t> | </a:t>
            </a:r>
            <a:r>
              <a:rPr lang="en-US" sz="1200" dirty="0" err="1">
                <a:solidFill>
                  <a:srgbClr val="FF0000"/>
                </a:solidFill>
              </a:rPr>
              <a:t>ForStatement</a:t>
            </a:r>
            <a:r>
              <a:rPr lang="en-US" sz="1200" dirty="0"/>
              <a:t> | </a:t>
            </a:r>
            <a:r>
              <a:rPr lang="en-US" sz="1200" dirty="0" err="1">
                <a:solidFill>
                  <a:srgbClr val="FF0000"/>
                </a:solidFill>
              </a:rPr>
              <a:t>ForInStatement</a:t>
            </a:r>
            <a:r>
              <a:rPr lang="en-US" sz="1200" dirty="0"/>
              <a:t> | </a:t>
            </a:r>
            <a:r>
              <a:rPr lang="en-US" sz="1200" dirty="0" err="1">
                <a:solidFill>
                  <a:srgbClr val="FF0000"/>
                </a:solidFill>
              </a:rPr>
              <a:t>ForOfStatement</a:t>
            </a:r>
            <a:r>
              <a:rPr lang="en-US" sz="1200" dirty="0"/>
              <a:t> | </a:t>
            </a:r>
            <a:r>
              <a:rPr lang="en-US" sz="1200" dirty="0" err="1"/>
              <a:t>FunctionDeclaration</a:t>
            </a:r>
            <a:r>
              <a:rPr lang="en-US" sz="1200" dirty="0"/>
              <a:t> | </a:t>
            </a:r>
            <a:r>
              <a:rPr lang="en-US" sz="1200" dirty="0" err="1">
                <a:solidFill>
                  <a:srgbClr val="FF0000"/>
                </a:solidFill>
              </a:rPr>
              <a:t>IfStatement</a:t>
            </a:r>
            <a:r>
              <a:rPr lang="en-US" sz="1200" dirty="0"/>
              <a:t> |</a:t>
            </a:r>
          </a:p>
          <a:p>
            <a:r>
              <a:rPr lang="en-US" sz="1200" dirty="0" err="1"/>
              <a:t>LabeledStatement</a:t>
            </a:r>
            <a:r>
              <a:rPr lang="en-US" sz="1200" dirty="0"/>
              <a:t> | </a:t>
            </a:r>
            <a:r>
              <a:rPr lang="en-US" sz="1200" dirty="0" err="1"/>
              <a:t>ReturnStatement</a:t>
            </a:r>
            <a:r>
              <a:rPr lang="en-US" sz="1200" dirty="0"/>
              <a:t> | </a:t>
            </a:r>
            <a:r>
              <a:rPr lang="en-US" sz="1200" dirty="0" err="1">
                <a:solidFill>
                  <a:srgbClr val="FF0000"/>
                </a:solidFill>
              </a:rPr>
              <a:t>SwitchStatement</a:t>
            </a:r>
            <a:r>
              <a:rPr lang="en-US" sz="1200" dirty="0"/>
              <a:t> | </a:t>
            </a:r>
            <a:r>
              <a:rPr lang="en-US" sz="1200" dirty="0" err="1"/>
              <a:t>ThrowStatement</a:t>
            </a:r>
            <a:r>
              <a:rPr lang="en-US" sz="1200" dirty="0"/>
              <a:t> | </a:t>
            </a:r>
            <a:r>
              <a:rPr lang="en-US" sz="1200" dirty="0" err="1"/>
              <a:t>TryStatement</a:t>
            </a:r>
            <a:r>
              <a:rPr lang="en-US" sz="1200" dirty="0"/>
              <a:t> | </a:t>
            </a:r>
            <a:r>
              <a:rPr lang="en-US" sz="1200" dirty="0" err="1"/>
              <a:t>VariableDeclaration</a:t>
            </a:r>
            <a:r>
              <a:rPr lang="en-US" sz="1200" dirty="0"/>
              <a:t> | </a:t>
            </a:r>
            <a:r>
              <a:rPr lang="en-US" sz="1200" dirty="0" err="1">
                <a:solidFill>
                  <a:srgbClr val="FF0000"/>
                </a:solidFill>
              </a:rPr>
              <a:t>WhileStatement</a:t>
            </a:r>
            <a:r>
              <a:rPr lang="en-US" sz="1200" dirty="0"/>
              <a:t> | </a:t>
            </a:r>
            <a:r>
              <a:rPr lang="en-US" sz="1200" dirty="0" err="1"/>
              <a:t>WithStatement</a:t>
            </a:r>
            <a:r>
              <a:rPr lang="en-US" sz="12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2471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3BC16-3841-5849-83BE-04060E8AD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Frequently Used Program Representations in Code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4201E-B36A-0B48-B532-38CCC18144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Abstract Syntax Tree (AST)</a:t>
            </a:r>
          </a:p>
          <a:p>
            <a:r>
              <a:rPr lang="en-US" dirty="0"/>
              <a:t>Control Flow Graph (CFG)</a:t>
            </a:r>
          </a:p>
          <a:p>
            <a:r>
              <a:rPr lang="en-US" dirty="0"/>
              <a:t>Call Graph</a:t>
            </a:r>
          </a:p>
          <a:p>
            <a:r>
              <a:rPr lang="en-US" dirty="0"/>
              <a:t>Dependency Graphs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68368-5378-FF43-ADFA-688527C52A8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31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DA3B-1522-DC4D-8E40-49CC4FC3E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Abstract Syntax Trees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94CBC4-504A-E044-AA72-91F56A4C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Lexical analysis (scanner, </a:t>
            </a:r>
            <a:r>
              <a:rPr lang="en-US" sz="2400" dirty="0" err="1"/>
              <a:t>lexer</a:t>
            </a:r>
            <a:r>
              <a:rPr lang="en-US" sz="2400" dirty="0"/>
              <a:t>, lexical analyzer): from a string to tokens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Syntactical analysis or parsing (parser): from tokens to trees, determine whether a program is part of the language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D03AA-3B77-754E-A2C0-7A3BE4C949E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0CE974-610E-B04A-88CB-BC4A84082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100" y="2406651"/>
            <a:ext cx="5371460" cy="16985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A4F047-DF08-AF47-91A0-17C56718C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300" y="5112457"/>
            <a:ext cx="49149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8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AC9E-FE36-F942-9B0D-BBD0D6342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Syntax Tree (AST)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C62E6-C68C-5248-AC25-34B641E7D2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Represents the hierarchical syntactic structure of the source </a:t>
            </a:r>
          </a:p>
          <a:p>
            <a:pPr lvl="1"/>
            <a:r>
              <a:rPr lang="en-US" sz="2000" dirty="0"/>
              <a:t>A node denotes a construct occurring in the source code</a:t>
            </a:r>
          </a:p>
          <a:p>
            <a:pPr lvl="1"/>
            <a:r>
              <a:rPr lang="en-US" sz="2000" dirty="0"/>
              <a:t>An edge represents a syntactic structural or content-relationship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AST does not contain all information from the source code. e.g., spacing, comments, brackets, parentheses</a:t>
            </a:r>
          </a:p>
          <a:p>
            <a:r>
              <a:rPr lang="en-US" sz="2400" dirty="0"/>
              <a:t>Widely used data structure in compilers to represent code structure</a:t>
            </a:r>
          </a:p>
          <a:p>
            <a:pPr lvl="1"/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2601B6-FC64-5F4B-9608-D7B8B3994DA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E8B32C-D527-5E47-9926-DA018A6F8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100" y="3016250"/>
            <a:ext cx="4495800" cy="196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88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6154D-A829-F540-AE24-C6694B7C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AST and Code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9FC27-6D8D-634D-84AC-05FA5D188C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Profile program structure information: </a:t>
            </a:r>
          </a:p>
          <a:p>
            <a:pPr lvl="1"/>
            <a:r>
              <a:rPr lang="en-US" dirty="0"/>
              <a:t>How many parameters in a function?</a:t>
            </a:r>
          </a:p>
          <a:p>
            <a:pPr lvl="1"/>
            <a:r>
              <a:rPr lang="en-US" dirty="0"/>
              <a:t>How many string constants in a file?</a:t>
            </a:r>
          </a:p>
          <a:p>
            <a:pPr lvl="1"/>
            <a:r>
              <a:rPr lang="en-US" dirty="0"/>
              <a:t>How many branches/loops(decision nodes) are there in the code?</a:t>
            </a:r>
          </a:p>
          <a:p>
            <a:pPr lvl="2"/>
            <a:r>
              <a:rPr lang="en-US" dirty="0"/>
              <a:t>Cyclomatic Complexity: measured at method/function level</a:t>
            </a:r>
          </a:p>
          <a:p>
            <a:pPr lvl="3"/>
            <a:r>
              <a:rPr lang="en-US" dirty="0"/>
              <a:t>Simple: Number of decisions + 1 (as long as no </a:t>
            </a:r>
            <a:r>
              <a:rPr lang="en-US" dirty="0" err="1"/>
              <a:t>gotos</a:t>
            </a:r>
            <a:r>
              <a:rPr lang="en-US" dirty="0"/>
              <a:t>)</a:t>
            </a:r>
          </a:p>
          <a:p>
            <a:pPr lvl="3"/>
            <a:r>
              <a:rPr lang="en-US" dirty="0"/>
              <a:t>Complex: Edges − Nodes + 2P (P=connected components)</a:t>
            </a:r>
          </a:p>
          <a:p>
            <a:pPr lvl="1"/>
            <a:r>
              <a:rPr lang="en-US" dirty="0"/>
              <a:t>How many logical expressions in a decision node?</a:t>
            </a:r>
          </a:p>
          <a:p>
            <a:r>
              <a:rPr lang="en-US" dirty="0"/>
              <a:t>Helps estimate of the minimum # test cases that are needed to test a method comprehensively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85D08-3411-0A4A-B554-F287355F1C3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908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8E00A-7D88-474B-9AEF-35B249AD2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Graphs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B9057-E4D2-3A49-BC89-15CE832E45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directed graph, where</a:t>
            </a:r>
          </a:p>
          <a:p>
            <a:pPr lvl="1"/>
            <a:r>
              <a:rPr lang="en-US" dirty="0"/>
              <a:t>each node represents a statement</a:t>
            </a:r>
          </a:p>
          <a:p>
            <a:pPr lvl="1"/>
            <a:r>
              <a:rPr lang="en-US" dirty="0"/>
              <a:t>each edge represents a control flow transfer</a:t>
            </a:r>
          </a:p>
          <a:p>
            <a:r>
              <a:rPr lang="en-US" dirty="0"/>
              <a:t>Variations of Control Flow Graphs</a:t>
            </a:r>
          </a:p>
          <a:p>
            <a:pPr lvl="1"/>
            <a:r>
              <a:rPr lang="en-US" dirty="0"/>
              <a:t>We usually don't include declarations (e.g., int x;)</a:t>
            </a:r>
          </a:p>
          <a:p>
            <a:pPr lvl="1"/>
            <a:r>
              <a:rPr lang="en-US" dirty="0"/>
              <a:t>May want a unique entry and exit node: All nodes without a predecessor should be pointed to by entry; All nodes without a successor should point to exit</a:t>
            </a:r>
          </a:p>
          <a:p>
            <a:pPr lvl="1"/>
            <a:r>
              <a:rPr lang="en-US" dirty="0"/>
              <a:t>May group statements into basic blocks: A sequence of instructions with no branches into or out of the block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C0D585-A4DD-3045-BA0D-8EB31017640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999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9F4CF-8BEA-7441-91C3-2D34C6400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Graph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837AC8-DCD0-AC45-A651-E7E6012D7DC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F2A9B5-3C9E-1646-9187-A2B6F2A9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37" y="1644650"/>
            <a:ext cx="3609363" cy="25625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7333D0-F76D-4C4A-BD22-29A43EC51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9100" y="3244850"/>
            <a:ext cx="435641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557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98944-740C-6249-ABB9-053F1610D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AST vs. CFG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AFDC3-F374-F845-8EC6-4A254AEEAA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Both structural</a:t>
            </a:r>
          </a:p>
          <a:p>
            <a:r>
              <a:rPr lang="en-US" dirty="0"/>
              <a:t>AST is more faithful </a:t>
            </a:r>
          </a:p>
          <a:p>
            <a:r>
              <a:rPr lang="en-US" dirty="0"/>
              <a:t>CFG is simpler and specifies explicitly the control flow information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CBFFAF-8495-7F4D-BA25-DC0D02839C1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616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8CE76-37B8-EB43-88FA-353416AEF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Dependence Graphs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C9F10-A98F-864D-AF14-DF207CF10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Node: statements</a:t>
            </a:r>
          </a:p>
          <a:p>
            <a:r>
              <a:rPr lang="en-US" sz="2400" dirty="0"/>
              <a:t>Edge: control and data dependence edges</a:t>
            </a:r>
          </a:p>
          <a:p>
            <a:r>
              <a:rPr lang="en-US" sz="2400" dirty="0"/>
              <a:t>Control dependence between two statement nodes exists if one statement controls the execution of the other (e.g. through if- or while-statements).</a:t>
            </a:r>
          </a:p>
          <a:p>
            <a:r>
              <a:rPr lang="en-US" sz="2400" dirty="0"/>
              <a:t>Data dependence between two statement nodes exists if a definition of a variable at one statement might reach the usage of the same variable at another statement.</a:t>
            </a:r>
          </a:p>
          <a:p>
            <a:r>
              <a:rPr lang="en-US" sz="2400" dirty="0"/>
              <a:t>Application:</a:t>
            </a:r>
          </a:p>
          <a:p>
            <a:pPr lvl="1"/>
            <a:r>
              <a:rPr lang="en-US" sz="2000" dirty="0"/>
              <a:t>Program Integration</a:t>
            </a:r>
          </a:p>
          <a:p>
            <a:pPr lvl="1"/>
            <a:r>
              <a:rPr lang="en-US" sz="2000" dirty="0"/>
              <a:t>Debugging</a:t>
            </a:r>
          </a:p>
          <a:p>
            <a:pPr lvl="1"/>
            <a:r>
              <a:rPr lang="en-US" sz="2000" dirty="0"/>
              <a:t>Automatic Parallelization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11313F-23A1-204F-9720-B160B17B308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113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6988</TotalTime>
  <Words>1067</Words>
  <Application>Microsoft Macintosh PowerPoint</Application>
  <PresentationFormat>Custom</PresentationFormat>
  <Paragraphs>141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PowerPoint Presentation</vt:lpstr>
      <vt:lpstr>Frequently Used Program Representations in Code Analysis</vt:lpstr>
      <vt:lpstr>Building Abstract Syntax Trees</vt:lpstr>
      <vt:lpstr>Abstract Syntax Tree (AST)</vt:lpstr>
      <vt:lpstr>AST and Code Analysis</vt:lpstr>
      <vt:lpstr>Control Flow Graphs</vt:lpstr>
      <vt:lpstr>Control Flow Graph Examples</vt:lpstr>
      <vt:lpstr>AST vs. CFG</vt:lpstr>
      <vt:lpstr>Dependence Graphs</vt:lpstr>
      <vt:lpstr>Esprima</vt:lpstr>
      <vt:lpstr>Exercise</vt:lpstr>
      <vt:lpstr>Lab activities</vt:lpstr>
      <vt:lpstr>Design Patterns: Review and Practice</vt:lpstr>
      <vt:lpstr>Hints: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L1_2019-Introduction</dc:title>
  <dc:creator>Per Runeson</dc:creator>
  <cp:lastModifiedBy>Microsoft Office User</cp:lastModifiedBy>
  <cp:revision>365</cp:revision>
  <dcterms:created xsi:type="dcterms:W3CDTF">2020-04-06T11:05:43Z</dcterms:created>
  <dcterms:modified xsi:type="dcterms:W3CDTF">2020-04-16T15:33:31Z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2019-10-29T00:00:00Z</vt:filetime>
  </property>
  <property fmtid="{D5CDD505-2E9C-101B-9397-08002B2CF9AE}" pid="3" name="LastSaved">
    <vt:filetime>2020-04-06T00:00:00Z</vt:filetime>
  </property>
</Properties>
</file>